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7" r:id="rId3"/>
    <p:sldId id="299" r:id="rId4"/>
    <p:sldId id="302" r:id="rId5"/>
    <p:sldId id="301" r:id="rId6"/>
    <p:sldId id="298" r:id="rId7"/>
    <p:sldId id="258" r:id="rId8"/>
    <p:sldId id="288" r:id="rId9"/>
    <p:sldId id="300" r:id="rId10"/>
    <p:sldId id="293" r:id="rId11"/>
    <p:sldId id="303" r:id="rId12"/>
    <p:sldId id="304" r:id="rId13"/>
    <p:sldId id="29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treepress.com/sta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Normality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14 at 9.1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7226300" cy="6172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9514" y="2590800"/>
            <a:ext cx="3258524" cy="1477328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histogram confirms negative </a:t>
            </a:r>
          </a:p>
          <a:p>
            <a:pPr algn="ctr"/>
            <a:r>
              <a:rPr lang="en-US" dirty="0" err="1"/>
              <a:t>s</a:t>
            </a:r>
            <a:r>
              <a:rPr lang="en-US" dirty="0" err="1" smtClean="0"/>
              <a:t>kewness</a:t>
            </a:r>
            <a:r>
              <a:rPr lang="en-US" dirty="0" smtClean="0"/>
              <a:t>. However, the overall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ppearance of the distribution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pproximates a bell-shaped</a:t>
            </a:r>
          </a:p>
          <a:p>
            <a:pPr algn="ctr"/>
            <a:r>
              <a:rPr lang="en-US" dirty="0"/>
              <a:t>n</a:t>
            </a:r>
            <a:r>
              <a:rPr lang="en-US" dirty="0" smtClean="0"/>
              <a:t>ormal distribution.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"/>
            <a:ext cx="7239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1877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9.3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140700" cy="5930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657600"/>
            <a:ext cx="4516718" cy="1754327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is a normal Q-Q plot of powerlessness. </a:t>
            </a:r>
          </a:p>
          <a:p>
            <a:pPr algn="ctr"/>
            <a:r>
              <a:rPr lang="en-US" dirty="0" smtClean="0"/>
              <a:t>If </a:t>
            </a:r>
            <a:r>
              <a:rPr lang="en-US" dirty="0"/>
              <a:t>the data distribution approximates a </a:t>
            </a:r>
            <a:r>
              <a:rPr lang="en-US" dirty="0" smtClean="0"/>
              <a:t>normal</a:t>
            </a:r>
          </a:p>
          <a:p>
            <a:pPr algn="ctr"/>
            <a:r>
              <a:rPr lang="en-US" dirty="0" smtClean="0"/>
              <a:t>distribution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plotted points will reflect </a:t>
            </a:r>
            <a:endParaRPr lang="en-US" dirty="0" smtClean="0"/>
          </a:p>
          <a:p>
            <a:pPr algn="ctr"/>
            <a:r>
              <a:rPr lang="en-US" dirty="0" smtClean="0"/>
              <a:t>a </a:t>
            </a:r>
            <a:r>
              <a:rPr lang="en-US" dirty="0"/>
              <a:t>straight </a:t>
            </a:r>
            <a:r>
              <a:rPr lang="en-US" dirty="0" smtClean="0"/>
              <a:t>line. Clearly there is an issue at the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ower end of the scale, consistent with the</a:t>
            </a:r>
          </a:p>
          <a:p>
            <a:pPr algn="ctr"/>
            <a:r>
              <a:rPr lang="en-US" dirty="0"/>
              <a:t>n</a:t>
            </a:r>
            <a:r>
              <a:rPr lang="en-US" dirty="0" smtClean="0"/>
              <a:t>egative </a:t>
            </a:r>
            <a:r>
              <a:rPr lang="en-US" dirty="0" err="1" smtClean="0"/>
              <a:t>skewness</a:t>
            </a:r>
            <a:r>
              <a:rPr lang="en-US" dirty="0" smtClean="0"/>
              <a:t> of the distribution.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491"/>
            <a:ext cx="86868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26739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9.3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6477000" cy="5181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806" y="3048000"/>
            <a:ext cx="4091910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is a boxplot of powerlessness. </a:t>
            </a:r>
          </a:p>
          <a:p>
            <a:pPr algn="ctr"/>
            <a:r>
              <a:rPr lang="en-US" dirty="0" smtClean="0"/>
              <a:t>The negative </a:t>
            </a:r>
            <a:r>
              <a:rPr lang="en-US" dirty="0" err="1" smtClean="0"/>
              <a:t>skewness</a:t>
            </a:r>
            <a:r>
              <a:rPr lang="en-US" dirty="0" smtClean="0"/>
              <a:t> is also apparent in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his plot, to include the presence of a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ild negative outlier (case #85).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491"/>
            <a:ext cx="67818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35199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150" y="2126694"/>
            <a:ext cx="7010400" cy="4247317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Since </a:t>
            </a:r>
            <a:r>
              <a:rPr lang="en-US" i="1" dirty="0" smtClean="0"/>
              <a:t>N</a:t>
            </a:r>
            <a:r>
              <a:rPr lang="en-US" dirty="0" smtClean="0"/>
              <a:t> &gt; 50, the Kolmogorov-Smirnov test the the appropriate statistical test to use to evaluate </a:t>
            </a:r>
            <a:r>
              <a:rPr lang="en-US" dirty="0" smtClean="0"/>
              <a:t>normality (i.e., use the Shapiro-Wilk test if </a:t>
            </a:r>
            <a:r>
              <a:rPr lang="en-US" i="1" dirty="0" smtClean="0"/>
              <a:t>N</a:t>
            </a:r>
            <a:r>
              <a:rPr lang="en-US" dirty="0" smtClean="0"/>
              <a:t> ≤ 50). </a:t>
            </a:r>
            <a:r>
              <a:rPr lang="en-US" dirty="0" smtClean="0"/>
              <a:t>This test evaluates the following </a:t>
            </a:r>
            <a:r>
              <a:rPr lang="en-US" dirty="0"/>
              <a:t>null hypothesis: </a:t>
            </a:r>
            <a:r>
              <a:rPr lang="en-US" dirty="0" smtClean="0"/>
              <a:t>There </a:t>
            </a:r>
            <a:r>
              <a:rPr lang="en-US" dirty="0"/>
              <a:t>is no difference between the distribution of </a:t>
            </a:r>
            <a:r>
              <a:rPr lang="en-US" dirty="0" smtClean="0"/>
              <a:t>powerlessness </a:t>
            </a:r>
            <a:r>
              <a:rPr lang="en-US" dirty="0"/>
              <a:t>data and a normal distribution. Test results </a:t>
            </a:r>
            <a:r>
              <a:rPr lang="en-US" dirty="0" smtClean="0"/>
              <a:t>are </a:t>
            </a:r>
            <a:r>
              <a:rPr lang="en-US" dirty="0"/>
              <a:t>significant,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dirty="0"/>
              <a:t>169) = .</a:t>
            </a:r>
            <a:r>
              <a:rPr lang="en-US" dirty="0" smtClean="0"/>
              <a:t>07, 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dirty="0" smtClean="0"/>
              <a:t>.045 (i.e., the </a:t>
            </a:r>
            <a:r>
              <a:rPr lang="en-US" i="1" dirty="0" smtClean="0"/>
              <a:t>p</a:t>
            </a:r>
            <a:r>
              <a:rPr lang="en-US" dirty="0" smtClean="0"/>
              <a:t>-value is less than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= .05</a:t>
            </a:r>
            <a:r>
              <a:rPr lang="en-US" dirty="0" smtClean="0"/>
              <a:t>), </a:t>
            </a:r>
            <a:r>
              <a:rPr lang="en-US" dirty="0"/>
              <a:t>providing evidence to reject the null hypothesis. Consequently, it </a:t>
            </a:r>
            <a:r>
              <a:rPr lang="en-US" dirty="0" smtClean="0"/>
              <a:t>can be </a:t>
            </a:r>
            <a:r>
              <a:rPr lang="en-US" dirty="0"/>
              <a:t>concluded that </a:t>
            </a:r>
            <a:r>
              <a:rPr lang="en-US" dirty="0" smtClean="0"/>
              <a:t>powerlessness scores are </a:t>
            </a:r>
            <a:r>
              <a:rPr lang="en-US" dirty="0"/>
              <a:t>not normally distributed</a:t>
            </a:r>
            <a:r>
              <a:rPr lang="en-US" dirty="0" smtClean="0"/>
              <a:t>. 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Note: the departure from normality is not severe and is mostly caused by the presence of case #85, the low outlier. One should verify that the data for case #85 is accurate and that case #85 is indeed a member of the target population. One may be able to tolerate the observed departure from </a:t>
            </a:r>
            <a:r>
              <a:rPr lang="en-US" dirty="0" smtClean="0"/>
              <a:t>normality </a:t>
            </a:r>
            <a:r>
              <a:rPr lang="en-US" dirty="0" smtClean="0"/>
              <a:t>if the intended parametric procedure is sufficiently robust to such departures from normality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3" name="Picture 2" descr="Screen Shot 2013-08-14 at 9.20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8756"/>
            <a:ext cx="7073900" cy="154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925" y="149424"/>
            <a:ext cx="7239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31613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8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Normality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144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Normality refers to the shape of a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0">
              <a:buNone/>
              <a:tabLst>
                <a:tab pos="338138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variable’s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distribution.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normally </a:t>
            </a:r>
          </a:p>
          <a:p>
            <a:pPr marL="338138" indent="0">
              <a:buNone/>
              <a:tabLst>
                <a:tab pos="338138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 variable represents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0">
              <a:buNone/>
              <a:tabLst>
                <a:tab pos="338138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probability distribution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the normal or Gaussian distribution, which means it is symmetrical and shaped like a bell-curve.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three types of normality: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bivariate, and multivariate normality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normality applies to a single variable.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multiple tools available in SPSS to assist one in evaluating normality, e.g., inferential tests (Kolmogorov-Smirnov or Shapiro-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Q-Q plots, P-P plots, histograms, boxplots, and coefficients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skewness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kurtosis.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ell 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3035498" cy="12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735" y="3048000"/>
            <a:ext cx="8955621" cy="2585323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/>
              <a:t>smooth curve is referred to as a probability density curve </a:t>
            </a:r>
            <a:r>
              <a:rPr lang="en-US" dirty="0" smtClean="0"/>
              <a:t>(rather</a:t>
            </a:r>
          </a:p>
          <a:p>
            <a:pPr algn="ctr"/>
            <a:r>
              <a:rPr lang="en-US" dirty="0" smtClean="0"/>
              <a:t>than </a:t>
            </a:r>
            <a:r>
              <a:rPr lang="en-US" dirty="0"/>
              <a:t>a frequency curve as one sees in the histogram of a small sample). </a:t>
            </a:r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area under any probability density curve is 1 because </a:t>
            </a:r>
            <a:r>
              <a:rPr lang="en-US" dirty="0" smtClean="0"/>
              <a:t>there </a:t>
            </a:r>
            <a:r>
              <a:rPr lang="en-US" dirty="0"/>
              <a:t>is a 100% </a:t>
            </a:r>
            <a:r>
              <a:rPr lang="en-US" dirty="0" smtClean="0"/>
              <a:t>probability</a:t>
            </a:r>
          </a:p>
          <a:p>
            <a:pPr algn="ctr"/>
            <a:r>
              <a:rPr lang="en-US" dirty="0" smtClean="0"/>
              <a:t>that </a:t>
            </a:r>
            <a:r>
              <a:rPr lang="en-US" dirty="0"/>
              <a:t>the curve represents all possible occurrences of the associated event.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normal distribution is an example of a density </a:t>
            </a:r>
            <a:r>
              <a:rPr lang="en-US" dirty="0" smtClean="0"/>
              <a:t>curve. Therefore</a:t>
            </a:r>
            <a:r>
              <a:rPr lang="en-US" dirty="0"/>
              <a:t>, for a normal distribution: </a:t>
            </a:r>
          </a:p>
          <a:p>
            <a:pPr algn="ctr"/>
            <a:r>
              <a:rPr lang="en-US" dirty="0"/>
              <a:t>34.1% of the occurrences will fall between μ and 1σ</a:t>
            </a:r>
          </a:p>
          <a:p>
            <a:pPr algn="ctr"/>
            <a:r>
              <a:rPr lang="en-US" dirty="0"/>
              <a:t>13.6% of the occurrences will fall between 1σ &amp; 2σ</a:t>
            </a:r>
          </a:p>
          <a:p>
            <a:pPr algn="ctr"/>
            <a:r>
              <a:rPr lang="en-US" dirty="0"/>
              <a:t>2.15% of the occurrences will fall between 2σ &amp; </a:t>
            </a:r>
            <a:r>
              <a:rPr lang="en-US" dirty="0" smtClean="0"/>
              <a:t>3σ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499891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2819400"/>
            <a:ext cx="8610600" cy="301621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Normal Curve Characteristics</a:t>
            </a:r>
          </a:p>
          <a:p>
            <a:pPr algn="ctr"/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normal distribution has the appearance of a bell-shaped curve.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Normal </a:t>
            </a:r>
            <a:r>
              <a:rPr lang="en-US" dirty="0"/>
              <a:t>curves are </a:t>
            </a:r>
            <a:r>
              <a:rPr lang="en-US" dirty="0" err="1"/>
              <a:t>unimodal</a:t>
            </a:r>
            <a:r>
              <a:rPr lang="en-US" dirty="0"/>
              <a:t> and symmetric about the mean.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For a perfectly normal distribution, mean = median = mode = Q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= P</a:t>
            </a:r>
            <a:r>
              <a:rPr lang="en-US" baseline="-25000" dirty="0" smtClean="0"/>
              <a:t>50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Normal </a:t>
            </a:r>
            <a:r>
              <a:rPr lang="en-US" dirty="0"/>
              <a:t>curves are asymptotic to the abscissa (refers to a curve that continually approaches the </a:t>
            </a:r>
            <a:r>
              <a:rPr lang="en-US" dirty="0" smtClean="0"/>
              <a:t>horizontal </a:t>
            </a:r>
            <a:r>
              <a:rPr lang="en-US" dirty="0"/>
              <a:t>x-axis but does not actually </a:t>
            </a:r>
            <a:r>
              <a:rPr lang="en-US" dirty="0" smtClean="0"/>
              <a:t>reach it </a:t>
            </a:r>
            <a:r>
              <a:rPr lang="en-US" dirty="0"/>
              <a:t>until x equals infinity; the axis so approached is the asymptote).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Normal curves involve a large number of cases.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499891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5600" y="21336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657600"/>
            <a:ext cx="3323333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Evaluate </a:t>
            </a:r>
            <a:r>
              <a:rPr lang="en-US" dirty="0" err="1" smtClean="0"/>
              <a:t>univariate</a:t>
            </a:r>
            <a:r>
              <a:rPr lang="en-US" dirty="0" smtClean="0"/>
              <a:t> normality for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owerlessness.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26670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8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9" y="533400"/>
            <a:ext cx="9144000" cy="54451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6670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8.5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970"/>
            <a:ext cx="9144000" cy="54533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303079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variable Powerlessness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powerl</a:t>
            </a:r>
            <a:r>
              <a:rPr lang="en-US" dirty="0" smtClean="0"/>
              <a:t>) to</a:t>
            </a:r>
            <a:r>
              <a:rPr lang="en-US" dirty="0"/>
              <a:t> </a:t>
            </a:r>
            <a:r>
              <a:rPr lang="en-US" dirty="0" smtClean="0"/>
              <a:t>the Dependent </a:t>
            </a:r>
          </a:p>
          <a:p>
            <a:pPr algn="ctr"/>
            <a:r>
              <a:rPr lang="en-US" dirty="0" smtClean="0"/>
              <a:t>List: box. Click the Plots… </a:t>
            </a:r>
          </a:p>
          <a:p>
            <a:pPr algn="ctr"/>
            <a:r>
              <a:rPr lang="en-US" dirty="0" smtClean="0"/>
              <a:t>button.</a:t>
            </a:r>
          </a:p>
        </p:txBody>
      </p:sp>
      <p:sp>
        <p:nvSpPr>
          <p:cNvPr id="6" name="Oval 5"/>
          <p:cNvSpPr/>
          <p:nvPr/>
        </p:nvSpPr>
        <p:spPr>
          <a:xfrm>
            <a:off x="3657600" y="19812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8.5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57"/>
            <a:ext cx="9144000" cy="54464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35052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the Histogram box and the</a:t>
            </a:r>
          </a:p>
          <a:p>
            <a:pPr algn="ctr"/>
            <a:r>
              <a:rPr lang="en-US" dirty="0" smtClean="0"/>
              <a:t>Normality plots with tests box.</a:t>
            </a:r>
          </a:p>
          <a:p>
            <a:pPr algn="ctr"/>
            <a:r>
              <a:rPr lang="en-US" dirty="0" smtClean="0"/>
              <a:t>Click the Continue button and then </a:t>
            </a:r>
          </a:p>
          <a:p>
            <a:pPr algn="ctr"/>
            <a:r>
              <a:rPr lang="en-US" dirty="0" smtClean="0"/>
              <a:t>the OK button.</a:t>
            </a:r>
          </a:p>
        </p:txBody>
      </p:sp>
      <p:sp>
        <p:nvSpPr>
          <p:cNvPr id="9" name="Oval 8"/>
          <p:cNvSpPr/>
          <p:nvPr/>
        </p:nvSpPr>
        <p:spPr>
          <a:xfrm>
            <a:off x="6019800" y="23622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0" y="27432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38862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9.0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6654800" cy="4025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3733800" cy="175260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The ratio of </a:t>
            </a:r>
            <a:r>
              <a:rPr lang="en-US" dirty="0" err="1"/>
              <a:t>skewness</a:t>
            </a:r>
            <a:r>
              <a:rPr lang="en-US" dirty="0"/>
              <a:t> to its standard error is used as a test of normality. If this ratio is &lt; –2 or &gt; +2, normality is not tenable. (Note: some researchers use a more stringent range of +1 to –1 as a standard for normality.)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"/>
            <a:ext cx="66294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191000"/>
            <a:ext cx="373380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example, the standard coefficient of </a:t>
            </a:r>
            <a:r>
              <a:rPr lang="en-US" dirty="0" err="1" smtClean="0"/>
              <a:t>skewness</a:t>
            </a:r>
            <a:r>
              <a:rPr lang="en-US" dirty="0" smtClean="0"/>
              <a:t> </a:t>
            </a:r>
            <a:r>
              <a:rPr lang="en-US" dirty="0"/>
              <a:t>= –.</a:t>
            </a:r>
            <a:r>
              <a:rPr lang="en-US" dirty="0" smtClean="0"/>
              <a:t>304/.187 </a:t>
            </a:r>
            <a:r>
              <a:rPr lang="en-US" dirty="0"/>
              <a:t>= –1.63 </a:t>
            </a:r>
            <a:r>
              <a:rPr lang="en-US" dirty="0" smtClean="0"/>
              <a:t>and the standard coefficient of kurtosis = .129/.371 = .35. The distribution does not vary greatly from normality, although </a:t>
            </a:r>
            <a:r>
              <a:rPr lang="en-US" dirty="0" err="1" smtClean="0"/>
              <a:t>skewness</a:t>
            </a:r>
            <a:r>
              <a:rPr lang="en-US" dirty="0" smtClean="0"/>
              <a:t> is an issue.</a:t>
            </a:r>
          </a:p>
        </p:txBody>
      </p:sp>
    </p:spTree>
    <p:extLst>
      <p:ext uri="{BB962C8B-B14F-4D97-AF65-F5344CB8AC3E}">
        <p14:creationId xmlns:p14="http://schemas.microsoft.com/office/powerpoint/2010/main" val="33611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1043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Office Theme</vt:lpstr>
      <vt:lpstr>Social Science Research Design and Statistics, 2/e Alfred P. Rovai, Jason D. Baker, and Michael K. Ponton</vt:lpstr>
      <vt:lpstr>Evaluating Univariate Normality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Michael</cp:lastModifiedBy>
  <cp:revision>130</cp:revision>
  <dcterms:created xsi:type="dcterms:W3CDTF">2013-06-04T13:30:25Z</dcterms:created>
  <dcterms:modified xsi:type="dcterms:W3CDTF">2015-08-18T12:36:09Z</dcterms:modified>
  <cp:category/>
</cp:coreProperties>
</file>